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2" d="100"/>
          <a:sy n="82" d="100"/>
        </p:scale>
        <p:origin x="48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6328-4673-A09F-38D2-1CD43706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7034B7-6700-A139-2768-8615D3426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88EFEE-C0B6-C62F-096B-0F6F340EE651}"/>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5" name="Footer Placeholder 4">
            <a:extLst>
              <a:ext uri="{FF2B5EF4-FFF2-40B4-BE49-F238E27FC236}">
                <a16:creationId xmlns:a16="http://schemas.microsoft.com/office/drawing/2014/main" id="{4961780C-D6A5-4741-C09A-10365864C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3876D-7BEE-ED7B-ADC8-A5B9A7D46B9F}"/>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41043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814B-04B2-774E-3F51-91CACB24D0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52EE8B-418B-60F1-2D95-09E3B6A882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BC1624-9A41-9C45-D848-91D74D220169}"/>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5" name="Footer Placeholder 4">
            <a:extLst>
              <a:ext uri="{FF2B5EF4-FFF2-40B4-BE49-F238E27FC236}">
                <a16:creationId xmlns:a16="http://schemas.microsoft.com/office/drawing/2014/main" id="{E9BF2A2B-45DE-716F-0639-0E5347C04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4A19A0-3427-A54F-4F4C-07A559F44136}"/>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14927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D3431-687A-AD2C-BDCA-2B4CF37965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85C4F2-D19F-3590-EC9D-879A0AC7A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00CBB-4D4D-5B8B-3415-BCB65FB9CC97}"/>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5" name="Footer Placeholder 4">
            <a:extLst>
              <a:ext uri="{FF2B5EF4-FFF2-40B4-BE49-F238E27FC236}">
                <a16:creationId xmlns:a16="http://schemas.microsoft.com/office/drawing/2014/main" id="{B4B2DF39-41BE-BAE8-8C44-9FF745610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203D5-AE5D-570F-D84C-E24F36CD5CEC}"/>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420928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7C5A-12F2-90BF-67E8-54D73BB255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AB66E1-3B78-EEBE-9097-E55BB4612F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6DA15-F084-CDC6-D0E5-0F6978EDAF3B}"/>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5" name="Footer Placeholder 4">
            <a:extLst>
              <a:ext uri="{FF2B5EF4-FFF2-40B4-BE49-F238E27FC236}">
                <a16:creationId xmlns:a16="http://schemas.microsoft.com/office/drawing/2014/main" id="{6C1CEF0A-05F0-BA51-E6FB-0EC4AEC26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9BE4CC-720A-3411-68BE-239E1A9C7A9C}"/>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146195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FE50-1C1E-DE23-40ED-926BE08F88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C2A29B-98E4-2856-E4BC-94D2BFE21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037E1-FF7D-F1B3-8EAC-79FC0CFBE878}"/>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5" name="Footer Placeholder 4">
            <a:extLst>
              <a:ext uri="{FF2B5EF4-FFF2-40B4-BE49-F238E27FC236}">
                <a16:creationId xmlns:a16="http://schemas.microsoft.com/office/drawing/2014/main" id="{31BDB487-A3EA-5C76-20A6-E4D169C0F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AF6FA-A831-AEA9-BC2B-58FADA1316A3}"/>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172944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A791-66A8-7539-6131-D9A02FC942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3BB55D-3F37-9AB4-55E0-77F48A03B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0D8DFC-7EED-ABFC-DACA-5DFFCDCE4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51DE60-F293-43DC-ABFB-A15A76CCE990}"/>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6" name="Footer Placeholder 5">
            <a:extLst>
              <a:ext uri="{FF2B5EF4-FFF2-40B4-BE49-F238E27FC236}">
                <a16:creationId xmlns:a16="http://schemas.microsoft.com/office/drawing/2014/main" id="{830AB231-44C8-3076-E4F6-4D597A839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62D7C4-EFC6-7E91-4AAA-9DEB0A8E3663}"/>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266586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1F69-CFA6-E67F-D99D-232A1092C3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25D681-1561-48BE-2FD3-089D402EA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FC057-3694-4B0E-A426-9B214209A5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31750D-7E29-21DC-3A3F-A9184119A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D3132-EB9C-AB09-7074-F86CE89E37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00E08F-9BEF-9B29-CD31-7E50EFA6BA0F}"/>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8" name="Footer Placeholder 7">
            <a:extLst>
              <a:ext uri="{FF2B5EF4-FFF2-40B4-BE49-F238E27FC236}">
                <a16:creationId xmlns:a16="http://schemas.microsoft.com/office/drawing/2014/main" id="{8F58AB47-5F8B-0635-3588-5C77FD49CE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0F7F87-11AA-0AC2-58A9-72194CA5EE78}"/>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148618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89A1-3D24-76A2-3E23-D675672C42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24D87D-7823-832A-B374-83E67D0215F5}"/>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4" name="Footer Placeholder 3">
            <a:extLst>
              <a:ext uri="{FF2B5EF4-FFF2-40B4-BE49-F238E27FC236}">
                <a16:creationId xmlns:a16="http://schemas.microsoft.com/office/drawing/2014/main" id="{81F44984-E283-6BDC-416D-DD9EEC49D0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132B5F-DBDB-FB5C-FD01-67783D01CC97}"/>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349585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309E7-B20C-9D7A-C1C4-23AEB7D40859}"/>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3" name="Footer Placeholder 2">
            <a:extLst>
              <a:ext uri="{FF2B5EF4-FFF2-40B4-BE49-F238E27FC236}">
                <a16:creationId xmlns:a16="http://schemas.microsoft.com/office/drawing/2014/main" id="{05F44AF1-E74E-D7F4-9218-C5D3A400CD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8B5446-694F-46D4-FCEF-4A152FDBB759}"/>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101451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F0AE-DEA1-6D2B-187B-7E13DA044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19998F-0DDE-8380-C7BC-E9AFD28D7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E7609A-0480-A15E-506E-D2EA2DF20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423D2-CDF3-A266-F102-9BC52B063BD9}"/>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6" name="Footer Placeholder 5">
            <a:extLst>
              <a:ext uri="{FF2B5EF4-FFF2-40B4-BE49-F238E27FC236}">
                <a16:creationId xmlns:a16="http://schemas.microsoft.com/office/drawing/2014/main" id="{4C54ED8E-1F3F-0FA9-6DB9-07CC823E71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33999D-9ED2-1BBF-1FB3-D64F9815E303}"/>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130591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34ED-44FD-F478-5CDE-2DA11A038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B7877A-71A3-F440-82DB-E70C2EB45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CA384F-126B-EB5F-5803-4B0D5F816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90B9B-8A46-7E7C-8858-D5FFED397861}"/>
              </a:ext>
            </a:extLst>
          </p:cNvPr>
          <p:cNvSpPr>
            <a:spLocks noGrp="1"/>
          </p:cNvSpPr>
          <p:nvPr>
            <p:ph type="dt" sz="half" idx="10"/>
          </p:nvPr>
        </p:nvSpPr>
        <p:spPr/>
        <p:txBody>
          <a:bodyPr/>
          <a:lstStyle/>
          <a:p>
            <a:fld id="{0D75EB6C-8E5E-4C89-B891-5F40CCFE4BC1}" type="datetimeFigureOut">
              <a:rPr lang="en-GB" smtClean="0"/>
              <a:t>21/04/2025</a:t>
            </a:fld>
            <a:endParaRPr lang="en-GB"/>
          </a:p>
        </p:txBody>
      </p:sp>
      <p:sp>
        <p:nvSpPr>
          <p:cNvPr id="6" name="Footer Placeholder 5">
            <a:extLst>
              <a:ext uri="{FF2B5EF4-FFF2-40B4-BE49-F238E27FC236}">
                <a16:creationId xmlns:a16="http://schemas.microsoft.com/office/drawing/2014/main" id="{DD9786CA-4131-53AC-AD12-9ED63FBBA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B0438-561A-60DD-53E7-4F256CEEBC04}"/>
              </a:ext>
            </a:extLst>
          </p:cNvPr>
          <p:cNvSpPr>
            <a:spLocks noGrp="1"/>
          </p:cNvSpPr>
          <p:nvPr>
            <p:ph type="sldNum" sz="quarter" idx="12"/>
          </p:nvPr>
        </p:nvSpPr>
        <p:spPr/>
        <p:txBody>
          <a:bodyPr/>
          <a:lstStyle/>
          <a:p>
            <a:fld id="{92E84524-9004-40AD-90E4-CA06EB86907C}" type="slidenum">
              <a:rPr lang="en-GB" smtClean="0"/>
              <a:t>‹#›</a:t>
            </a:fld>
            <a:endParaRPr lang="en-GB"/>
          </a:p>
        </p:txBody>
      </p:sp>
    </p:spTree>
    <p:extLst>
      <p:ext uri="{BB962C8B-B14F-4D97-AF65-F5344CB8AC3E}">
        <p14:creationId xmlns:p14="http://schemas.microsoft.com/office/powerpoint/2010/main" val="368239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F3E17-0876-3ABA-A1BE-91595AAEB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CBFE0F-72D3-4B35-8138-A30E9F5F3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A3202-29DA-E27E-E26B-252A2FEAA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5EB6C-8E5E-4C89-B891-5F40CCFE4BC1}" type="datetimeFigureOut">
              <a:rPr lang="en-GB" smtClean="0"/>
              <a:t>21/04/2025</a:t>
            </a:fld>
            <a:endParaRPr lang="en-GB"/>
          </a:p>
        </p:txBody>
      </p:sp>
      <p:sp>
        <p:nvSpPr>
          <p:cNvPr id="5" name="Footer Placeholder 4">
            <a:extLst>
              <a:ext uri="{FF2B5EF4-FFF2-40B4-BE49-F238E27FC236}">
                <a16:creationId xmlns:a16="http://schemas.microsoft.com/office/drawing/2014/main" id="{20BAF814-F2CD-2F42-378C-7B21D5ECE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6F7C73-D3E5-372D-668A-682A7F6FF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84524-9004-40AD-90E4-CA06EB86907C}" type="slidenum">
              <a:rPr lang="en-GB" smtClean="0"/>
              <a:t>‹#›</a:t>
            </a:fld>
            <a:endParaRPr lang="en-GB"/>
          </a:p>
        </p:txBody>
      </p:sp>
    </p:spTree>
    <p:extLst>
      <p:ext uri="{BB962C8B-B14F-4D97-AF65-F5344CB8AC3E}">
        <p14:creationId xmlns:p14="http://schemas.microsoft.com/office/powerpoint/2010/main" val="3558575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DB8A-5AD2-7E5D-0A41-F879F624E809}"/>
              </a:ext>
            </a:extLst>
          </p:cNvPr>
          <p:cNvSpPr>
            <a:spLocks noGrp="1"/>
          </p:cNvSpPr>
          <p:nvPr>
            <p:ph type="ctrTitle"/>
          </p:nvPr>
        </p:nvSpPr>
        <p:spPr>
          <a:xfrm>
            <a:off x="141418" y="4132322"/>
            <a:ext cx="12050582" cy="2433320"/>
          </a:xfrm>
        </p:spPr>
        <p:txBody>
          <a:bodyPr>
            <a:noAutofit/>
          </a:bodyPr>
          <a:lstStyle/>
          <a:p>
            <a:pPr algn="l">
              <a:lnSpc>
                <a:spcPct val="150000"/>
              </a:lnSpc>
            </a:pPr>
            <a:r>
              <a:rPr lang="en-GB" sz="2400" b="0" i="0" dirty="0">
                <a:solidFill>
                  <a:srgbClr val="303030"/>
                </a:solidFill>
                <a:effectLst/>
                <a:latin typeface="SassoonPrimaryInfant" pitchFamily="2" charset="0"/>
              </a:rPr>
              <a:t>In the Emperors and Empires project, </a:t>
            </a:r>
            <a:r>
              <a:rPr lang="en-GB" sz="2400" dirty="0">
                <a:solidFill>
                  <a:srgbClr val="303030"/>
                </a:solidFill>
                <a:latin typeface="SassoonPrimaryInfant" pitchFamily="2" charset="0"/>
              </a:rPr>
              <a:t>we</a:t>
            </a:r>
            <a:r>
              <a:rPr lang="en-GB" sz="2400" b="0" i="0" dirty="0">
                <a:solidFill>
                  <a:srgbClr val="303030"/>
                </a:solidFill>
                <a:effectLst/>
                <a:latin typeface="SassoonPrimaryInfant" pitchFamily="2" charset="0"/>
              </a:rPr>
              <a:t> will learn about the growth and decline of the Roman Republic and the Roman Empire. </a:t>
            </a:r>
            <a:r>
              <a:rPr lang="en-GB" sz="2400" dirty="0">
                <a:solidFill>
                  <a:srgbClr val="303030"/>
                </a:solidFill>
                <a:latin typeface="SassoonPrimaryInfant" pitchFamily="2" charset="0"/>
              </a:rPr>
              <a:t>We</a:t>
            </a:r>
            <a:r>
              <a:rPr lang="en-GB" sz="2400" b="0" i="0" dirty="0">
                <a:solidFill>
                  <a:srgbClr val="303030"/>
                </a:solidFill>
                <a:effectLst/>
                <a:latin typeface="SassoonPrimaryInfant" pitchFamily="2" charset="0"/>
              </a:rPr>
              <a:t> will discover the absolute power of the Roman emperors and study the hierarchies of Roman society and the Roman army. We will study the first invasions of Britain in 55 and 54 BC and the Roman </a:t>
            </a:r>
            <a:br>
              <a:rPr lang="en-GB" sz="2400" b="0" i="0" dirty="0">
                <a:solidFill>
                  <a:srgbClr val="303030"/>
                </a:solidFill>
                <a:effectLst/>
                <a:latin typeface="SassoonPrimaryInfant" pitchFamily="2" charset="0"/>
              </a:rPr>
            </a:br>
            <a:r>
              <a:rPr lang="en-GB" sz="2400" b="0" i="0" dirty="0">
                <a:solidFill>
                  <a:srgbClr val="303030"/>
                </a:solidFill>
                <a:effectLst/>
                <a:latin typeface="SassoonPrimaryInfant" pitchFamily="2" charset="0"/>
              </a:rPr>
              <a:t>conquest of Britain in AD 43. </a:t>
            </a:r>
            <a:br>
              <a:rPr lang="en-GB" sz="2400" b="0" i="0" dirty="0">
                <a:solidFill>
                  <a:srgbClr val="303030"/>
                </a:solidFill>
                <a:effectLst/>
                <a:latin typeface="SassoonPrimaryInfant" pitchFamily="2" charset="0"/>
              </a:rPr>
            </a:br>
            <a:r>
              <a:rPr lang="en-GB" sz="2400" dirty="0">
                <a:solidFill>
                  <a:srgbClr val="303030"/>
                </a:solidFill>
                <a:latin typeface="SassoonPrimaryInfant" pitchFamily="2" charset="0"/>
              </a:rPr>
              <a:t>We </a:t>
            </a:r>
            <a:r>
              <a:rPr lang="en-GB" sz="2400" b="0" i="0" dirty="0">
                <a:solidFill>
                  <a:srgbClr val="303030"/>
                </a:solidFill>
                <a:effectLst/>
                <a:latin typeface="SassoonPrimaryInfant" pitchFamily="2" charset="0"/>
              </a:rPr>
              <a:t>will learn about Boudicca’s rebellion, </a:t>
            </a:r>
            <a:br>
              <a:rPr lang="en-GB" sz="2400" b="0" i="0" dirty="0">
                <a:solidFill>
                  <a:srgbClr val="303030"/>
                </a:solidFill>
                <a:effectLst/>
                <a:latin typeface="SassoonPrimaryInfant" pitchFamily="2" charset="0"/>
              </a:rPr>
            </a:br>
            <a:r>
              <a:rPr lang="en-GB" sz="2400" b="0" i="0" dirty="0">
                <a:solidFill>
                  <a:srgbClr val="303030"/>
                </a:solidFill>
                <a:effectLst/>
                <a:latin typeface="SassoonPrimaryInfant" pitchFamily="2" charset="0"/>
              </a:rPr>
              <a:t>Hadrian’s Wall and the Romanisation of Britain, </a:t>
            </a:r>
            <a:br>
              <a:rPr lang="en-GB" sz="2400" b="0" i="0" dirty="0">
                <a:solidFill>
                  <a:srgbClr val="303030"/>
                </a:solidFill>
                <a:effectLst/>
                <a:latin typeface="SassoonPrimaryInfant" pitchFamily="2" charset="0"/>
              </a:rPr>
            </a:br>
            <a:r>
              <a:rPr lang="en-GB" sz="2400" b="0" i="0" dirty="0">
                <a:solidFill>
                  <a:srgbClr val="303030"/>
                </a:solidFill>
                <a:effectLst/>
                <a:latin typeface="SassoonPrimaryInfant" pitchFamily="2" charset="0"/>
              </a:rPr>
              <a:t>including how Christianity came to Britain </a:t>
            </a:r>
            <a:br>
              <a:rPr lang="en-GB" sz="2400" b="0" i="0" dirty="0">
                <a:solidFill>
                  <a:srgbClr val="303030"/>
                </a:solidFill>
                <a:effectLst/>
                <a:latin typeface="SassoonPrimaryInfant" pitchFamily="2" charset="0"/>
              </a:rPr>
            </a:br>
            <a:r>
              <a:rPr lang="en-GB" sz="2400" b="0" i="0" dirty="0">
                <a:solidFill>
                  <a:srgbClr val="303030"/>
                </a:solidFill>
                <a:effectLst/>
                <a:latin typeface="SassoonPrimaryInfant" pitchFamily="2" charset="0"/>
              </a:rPr>
              <a:t>and investigate the legacy of Roman Britain </a:t>
            </a:r>
            <a:br>
              <a:rPr lang="en-GB" sz="2400" b="0" i="0" dirty="0">
                <a:solidFill>
                  <a:srgbClr val="303030"/>
                </a:solidFill>
                <a:effectLst/>
                <a:latin typeface="SassoonPrimaryInfant" pitchFamily="2" charset="0"/>
              </a:rPr>
            </a:br>
            <a:r>
              <a:rPr lang="en-GB" sz="2400" b="0" i="0" dirty="0">
                <a:solidFill>
                  <a:srgbClr val="303030"/>
                </a:solidFill>
                <a:effectLst/>
                <a:latin typeface="SassoonPrimaryInfant" pitchFamily="2" charset="0"/>
              </a:rPr>
              <a:t>in </a:t>
            </a:r>
            <a:r>
              <a:rPr lang="en-GB" sz="2400" dirty="0">
                <a:solidFill>
                  <a:srgbClr val="303030"/>
                </a:solidFill>
                <a:latin typeface="SassoonPrimaryInfant" pitchFamily="2" charset="0"/>
              </a:rPr>
              <a:t>our</a:t>
            </a:r>
            <a:r>
              <a:rPr lang="en-GB" sz="2400" b="0" i="0" dirty="0">
                <a:solidFill>
                  <a:srgbClr val="303030"/>
                </a:solidFill>
                <a:effectLst/>
                <a:latin typeface="SassoonPrimaryInfant" pitchFamily="2" charset="0"/>
              </a:rPr>
              <a:t> local area.</a:t>
            </a:r>
            <a:endParaRPr lang="en-GB" sz="2400" dirty="0">
              <a:latin typeface="SassoonPrimaryInfant" pitchFamily="2" charset="0"/>
            </a:endParaRPr>
          </a:p>
        </p:txBody>
      </p:sp>
      <p:sp>
        <p:nvSpPr>
          <p:cNvPr id="5" name="TextBox 4">
            <a:extLst>
              <a:ext uri="{FF2B5EF4-FFF2-40B4-BE49-F238E27FC236}">
                <a16:creationId xmlns:a16="http://schemas.microsoft.com/office/drawing/2014/main" id="{9546D6B3-E971-F1D5-1D0D-4EB2D2F6D625}"/>
              </a:ext>
            </a:extLst>
          </p:cNvPr>
          <p:cNvSpPr txBox="1"/>
          <p:nvPr/>
        </p:nvSpPr>
        <p:spPr>
          <a:xfrm>
            <a:off x="141418" y="-81124"/>
            <a:ext cx="10038281" cy="1200329"/>
          </a:xfrm>
          <a:prstGeom prst="rect">
            <a:avLst/>
          </a:prstGeom>
          <a:noFill/>
          <a:ln>
            <a:noFill/>
          </a:ln>
        </p:spPr>
        <p:txBody>
          <a:bodyPr wrap="square" rtlCol="0">
            <a:spAutoFit/>
          </a:bodyPr>
          <a:lstStyle/>
          <a:p>
            <a:r>
              <a:rPr lang="en-GB" sz="7200" b="1" u="sng" dirty="0">
                <a:solidFill>
                  <a:schemeClr val="accent2">
                    <a:lumMod val="75000"/>
                  </a:schemeClr>
                </a:solidFill>
              </a:rPr>
              <a:t>Emperors and Empires </a:t>
            </a:r>
          </a:p>
        </p:txBody>
      </p:sp>
      <p:pic>
        <p:nvPicPr>
          <p:cNvPr id="3" name="Picture 2">
            <a:extLst>
              <a:ext uri="{FF2B5EF4-FFF2-40B4-BE49-F238E27FC236}">
                <a16:creationId xmlns:a16="http://schemas.microsoft.com/office/drawing/2014/main" id="{1C3DFC6A-ED41-59D3-8C19-CB64B10D2C24}"/>
              </a:ext>
            </a:extLst>
          </p:cNvPr>
          <p:cNvPicPr>
            <a:picLocks noChangeAspect="1"/>
          </p:cNvPicPr>
          <p:nvPr/>
        </p:nvPicPr>
        <p:blipFill>
          <a:blip r:embed="rId2"/>
          <a:stretch>
            <a:fillRect/>
          </a:stretch>
        </p:blipFill>
        <p:spPr>
          <a:xfrm>
            <a:off x="5504208" y="2864497"/>
            <a:ext cx="5967876" cy="3895697"/>
          </a:xfrm>
          <a:prstGeom prst="rect">
            <a:avLst/>
          </a:prstGeom>
        </p:spPr>
      </p:pic>
    </p:spTree>
    <p:extLst>
      <p:ext uri="{BB962C8B-B14F-4D97-AF65-F5344CB8AC3E}">
        <p14:creationId xmlns:p14="http://schemas.microsoft.com/office/powerpoint/2010/main" val="371172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B27A92-1FF5-1017-A831-17F05B657206}"/>
              </a:ext>
            </a:extLst>
          </p:cNvPr>
          <p:cNvSpPr txBox="1"/>
          <p:nvPr/>
        </p:nvSpPr>
        <p:spPr>
          <a:xfrm>
            <a:off x="3209446" y="5224"/>
            <a:ext cx="8534400" cy="1708160"/>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dirty="0">
                <a:solidFill>
                  <a:schemeClr val="accent2">
                    <a:lumMod val="75000"/>
                  </a:schemeClr>
                </a:solidFill>
                <a:latin typeface="XCCW Joined PC7c" panose="03050602040000000000" pitchFamily="66" charset="0"/>
              </a:rPr>
              <a:t>This term, our whole class reading book </a:t>
            </a:r>
          </a:p>
          <a:p>
            <a:pPr algn="ctr">
              <a:lnSpc>
                <a:spcPct val="150000"/>
              </a:lnSpc>
              <a:defRPr/>
            </a:pPr>
            <a:r>
              <a:rPr lang="en-US" sz="2400" dirty="0">
                <a:solidFill>
                  <a:schemeClr val="accent2">
                    <a:lumMod val="75000"/>
                  </a:schemeClr>
                </a:solidFill>
                <a:latin typeface="XCCW Joined PC7c" panose="03050602040000000000" pitchFamily="66" charset="0"/>
              </a:rPr>
              <a:t>is ‘</a:t>
            </a:r>
            <a:r>
              <a:rPr lang="en-GB" sz="2400" dirty="0">
                <a:solidFill>
                  <a:schemeClr val="accent2">
                    <a:lumMod val="75000"/>
                  </a:schemeClr>
                </a:solidFill>
                <a:latin typeface="XCCW Joined PC7c" panose="03050602040000000000" pitchFamily="66" charset="0"/>
              </a:rPr>
              <a:t>Roman Tales: The Goose Guards’ </a:t>
            </a:r>
            <a:br>
              <a:rPr lang="en-GB" sz="2400" dirty="0">
                <a:solidFill>
                  <a:schemeClr val="accent2">
                    <a:lumMod val="75000"/>
                  </a:schemeClr>
                </a:solidFill>
                <a:latin typeface="XCCW Joined PC7c" panose="03050602040000000000" pitchFamily="66" charset="0"/>
              </a:rPr>
            </a:br>
            <a:r>
              <a:rPr lang="en-GB" sz="2400" dirty="0">
                <a:solidFill>
                  <a:schemeClr val="accent2">
                    <a:lumMod val="75000"/>
                  </a:schemeClr>
                </a:solidFill>
                <a:latin typeface="XCCW Joined PC7c" panose="03050602040000000000" pitchFamily="66" charset="0"/>
              </a:rPr>
              <a:t>by Terry Deary. </a:t>
            </a:r>
          </a:p>
        </p:txBody>
      </p:sp>
      <p:sp>
        <p:nvSpPr>
          <p:cNvPr id="7" name="TextBox 6">
            <a:extLst>
              <a:ext uri="{FF2B5EF4-FFF2-40B4-BE49-F238E27FC236}">
                <a16:creationId xmlns:a16="http://schemas.microsoft.com/office/drawing/2014/main" id="{158F914B-8C20-7025-C3C3-6ED090E170F6}"/>
              </a:ext>
            </a:extLst>
          </p:cNvPr>
          <p:cNvSpPr txBox="1"/>
          <p:nvPr/>
        </p:nvSpPr>
        <p:spPr>
          <a:xfrm>
            <a:off x="3635591" y="4827808"/>
            <a:ext cx="3689927" cy="1708160"/>
          </a:xfrm>
          <a:prstGeom prst="rect">
            <a:avLst/>
          </a:prstGeom>
          <a:noFill/>
        </p:spPr>
        <p:txBody>
          <a:bodyPr wrap="square" rtlCol="0">
            <a:spAutoFit/>
          </a:bodyPr>
          <a:lstStyle/>
          <a:p>
            <a:pPr algn="ctr">
              <a:lnSpc>
                <a:spcPct val="150000"/>
              </a:lnSpc>
            </a:pPr>
            <a:r>
              <a:rPr lang="en-GB" sz="2400" dirty="0">
                <a:solidFill>
                  <a:schemeClr val="accent2">
                    <a:lumMod val="75000"/>
                  </a:schemeClr>
                </a:solidFill>
                <a:latin typeface="XCCW Joined PC7c" panose="03050602040000000000" pitchFamily="66" charset="0"/>
              </a:rPr>
              <a:t>During this project we will also be looking at…. </a:t>
            </a:r>
          </a:p>
        </p:txBody>
      </p:sp>
      <p:pic>
        <p:nvPicPr>
          <p:cNvPr id="2" name="Picture 1">
            <a:extLst>
              <a:ext uri="{FF2B5EF4-FFF2-40B4-BE49-F238E27FC236}">
                <a16:creationId xmlns:a16="http://schemas.microsoft.com/office/drawing/2014/main" id="{A7FF5759-EE11-D6E3-38D9-5CB60AACA894}"/>
              </a:ext>
            </a:extLst>
          </p:cNvPr>
          <p:cNvPicPr>
            <a:picLocks noChangeAspect="1"/>
          </p:cNvPicPr>
          <p:nvPr/>
        </p:nvPicPr>
        <p:blipFill>
          <a:blip r:embed="rId2"/>
          <a:stretch>
            <a:fillRect/>
          </a:stretch>
        </p:blipFill>
        <p:spPr>
          <a:xfrm>
            <a:off x="231447" y="163844"/>
            <a:ext cx="2800843" cy="4295772"/>
          </a:xfrm>
          <a:prstGeom prst="rect">
            <a:avLst/>
          </a:prstGeom>
        </p:spPr>
      </p:pic>
      <p:sp>
        <p:nvSpPr>
          <p:cNvPr id="4" name="TextBox 3">
            <a:extLst>
              <a:ext uri="{FF2B5EF4-FFF2-40B4-BE49-F238E27FC236}">
                <a16:creationId xmlns:a16="http://schemas.microsoft.com/office/drawing/2014/main" id="{4FDAE44B-6571-78F8-F4B2-4F795B0CB1A7}"/>
              </a:ext>
            </a:extLst>
          </p:cNvPr>
          <p:cNvSpPr txBox="1"/>
          <p:nvPr/>
        </p:nvSpPr>
        <p:spPr>
          <a:xfrm>
            <a:off x="3094084" y="1580813"/>
            <a:ext cx="8765123" cy="2822183"/>
          </a:xfrm>
          <a:prstGeom prst="rect">
            <a:avLst/>
          </a:prstGeom>
          <a:noFill/>
        </p:spPr>
        <p:txBody>
          <a:bodyPr wrap="square">
            <a:spAutoFit/>
          </a:bodyPr>
          <a:lstStyle/>
          <a:p>
            <a:pPr algn="ctr">
              <a:lnSpc>
                <a:spcPct val="150000"/>
              </a:lnSpc>
            </a:pPr>
            <a:r>
              <a:rPr lang="en-GB" sz="2000" dirty="0">
                <a:latin typeface="SassoonCRInfant" panose="02010503020300020003" pitchFamily="2" charset="0"/>
              </a:rPr>
              <a:t>Roman Tales: The Goose Guards by Terry Deary is a fun and lively historical adventure that takes us back to ancient Rome. In this exciting story, we'll meet a brave group of geese who become the unlikely heroes protecting a vital secret at the Roman Emperor’s palace. With plenty of humour, mystery, and fascinating facts about Roman life, this book will transport us to a time of grand feasts, daring missions, and clever animals on a mission… </a:t>
            </a:r>
          </a:p>
        </p:txBody>
      </p:sp>
      <p:pic>
        <p:nvPicPr>
          <p:cNvPr id="9" name="Picture 8">
            <a:extLst>
              <a:ext uri="{FF2B5EF4-FFF2-40B4-BE49-F238E27FC236}">
                <a16:creationId xmlns:a16="http://schemas.microsoft.com/office/drawing/2014/main" id="{B66A8F4F-C504-BC22-F303-56A16E5F7694}"/>
              </a:ext>
            </a:extLst>
          </p:cNvPr>
          <p:cNvPicPr>
            <a:picLocks noChangeAspect="1"/>
          </p:cNvPicPr>
          <p:nvPr/>
        </p:nvPicPr>
        <p:blipFill>
          <a:blip r:embed="rId3"/>
          <a:stretch>
            <a:fillRect/>
          </a:stretch>
        </p:blipFill>
        <p:spPr>
          <a:xfrm>
            <a:off x="7579258" y="4459616"/>
            <a:ext cx="1694924" cy="2240711"/>
          </a:xfrm>
          <a:prstGeom prst="rect">
            <a:avLst/>
          </a:prstGeom>
        </p:spPr>
      </p:pic>
      <p:pic>
        <p:nvPicPr>
          <p:cNvPr id="10" name="Picture 9">
            <a:extLst>
              <a:ext uri="{FF2B5EF4-FFF2-40B4-BE49-F238E27FC236}">
                <a16:creationId xmlns:a16="http://schemas.microsoft.com/office/drawing/2014/main" id="{8BD40CFC-9170-6C32-2C0B-8B19B3C8B775}"/>
              </a:ext>
            </a:extLst>
          </p:cNvPr>
          <p:cNvPicPr>
            <a:picLocks noChangeAspect="1"/>
          </p:cNvPicPr>
          <p:nvPr/>
        </p:nvPicPr>
        <p:blipFill>
          <a:blip r:embed="rId4"/>
          <a:stretch>
            <a:fillRect/>
          </a:stretch>
        </p:blipFill>
        <p:spPr>
          <a:xfrm>
            <a:off x="9527922" y="4402996"/>
            <a:ext cx="2215924" cy="2240711"/>
          </a:xfrm>
          <a:prstGeom prst="rect">
            <a:avLst/>
          </a:prstGeom>
        </p:spPr>
      </p:pic>
    </p:spTree>
    <p:extLst>
      <p:ext uri="{BB962C8B-B14F-4D97-AF65-F5344CB8AC3E}">
        <p14:creationId xmlns:p14="http://schemas.microsoft.com/office/powerpoint/2010/main" val="330268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230</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SassoonCRInfant</vt:lpstr>
      <vt:lpstr>SassoonPrimaryInfant</vt:lpstr>
      <vt:lpstr>XCCW Joined PC7c</vt:lpstr>
      <vt:lpstr>Office Theme</vt:lpstr>
      <vt:lpstr>In the Emperors and Empires project, we will learn about the growth and decline of the Roman Republic and the Roman Empire. We will discover the absolute power of the Roman emperors and study the hierarchies of Roman society and the Roman army. We will study the first invasions of Britain in 55 and 54 BC and the Roman  conquest of Britain in AD 43.  We will learn about Boudicca’s rebellion,  Hadrian’s Wall and the Romanisation of Britain,  including how Christianity came to Britain  and investigate the legacy of Roman Britain  in our local area.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our Invasion project, your child will explore the effects of the Roman withdrawal and the chronology and geography of subsequent invasions. To kick start our project we have planned an exciting trip to the Jorvik Viking Centre. Throughout our project, children will study the Anglo-Saxons and Vikings in detail, examining their reasons for invading, their settlements and their everyday life. Your child will also look at monasteries and the Anglo-Saxon legacy. They will consider how we know about life in this period and investigate the Sutton Hoo ship burial. They will learn about Athelstan, an Anglo-Saxon king, and what happened after his death, before ending the project by learning about the Norman invasion of 1066.</dc:title>
  <dc:creator>Kayley Chatterton</dc:creator>
  <cp:lastModifiedBy>Amanda Turner</cp:lastModifiedBy>
  <cp:revision>3</cp:revision>
  <dcterms:created xsi:type="dcterms:W3CDTF">2023-08-26T13:08:48Z</dcterms:created>
  <dcterms:modified xsi:type="dcterms:W3CDTF">2025-04-21T18:39:51Z</dcterms:modified>
</cp:coreProperties>
</file>